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80" r:id="rId8"/>
    <p:sldId id="259" r:id="rId9"/>
    <p:sldId id="260" r:id="rId10"/>
    <p:sldId id="261" r:id="rId11"/>
    <p:sldId id="278" r:id="rId12"/>
    <p:sldId id="279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05C929-0FC1-49D0-AAE6-158E6F1A4C55}" v="27" dt="2026-02-06T07:41:56.72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32" autoAdjust="0"/>
  </p:normalViewPr>
  <p:slideViewPr>
    <p:cSldViewPr snapToGrid="0">
      <p:cViewPr varScale="1">
        <p:scale>
          <a:sx n="71" d="100"/>
          <a:sy n="71" d="100"/>
        </p:scale>
        <p:origin x="113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2/17/2026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IN" sz="2800" dirty="0"/>
              <a:t>Movie Performance &amp; Profitability Analysis</a:t>
            </a:r>
            <a:endParaRPr lang="en-US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3"/>
            <a:ext cx="4989628" cy="181144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By</a:t>
            </a:r>
          </a:p>
          <a:p>
            <a:r>
              <a:rPr lang="en-US" dirty="0"/>
              <a:t>Jayashree A</a:t>
            </a:r>
          </a:p>
          <a:p>
            <a:r>
              <a:rPr lang="en-US" dirty="0"/>
              <a:t>AF05050930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1357062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60" y="1433033"/>
            <a:ext cx="4579970" cy="5380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6501" y="2201879"/>
            <a:ext cx="6300317" cy="390541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Movie Performance &amp; Profitability Analysis using budget and box office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An analytical study of movie financial performance.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Tools used: MS Excel / Power BI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Focus on profitability, revenue distribution, and trends.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442" y="5972550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BFA51F1-6084-1975-3BF4-CA7D559B94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040" r="16040"/>
          <a:stretch>
            <a:fillRect/>
          </a:stretch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050" y="964852"/>
            <a:ext cx="7116558" cy="667498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18704" y="1873815"/>
            <a:ext cx="7634718" cy="444596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film industry involves high investment and financial risk.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Many movies fail to recover their production costs.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There is a need to analyze budgets, box office collections, and profitability.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This project aims to provide data-driven insights to support better decision-making.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1443" y="5951035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0E21D-390E-61F2-32F6-967A4AF8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E87029-4FDB-610D-B495-0A978C77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588" y="1237057"/>
            <a:ext cx="8476012" cy="867703"/>
          </a:xfrm>
        </p:spPr>
        <p:txBody>
          <a:bodyPr/>
          <a:lstStyle/>
          <a:p>
            <a:r>
              <a:rPr lang="en-US" sz="4400" dirty="0"/>
              <a:t>Dataset overview</a:t>
            </a:r>
          </a:p>
        </p:txBody>
      </p:sp>
      <p:sp>
        <p:nvSpPr>
          <p:cNvPr id="2" name="Text Placeholder 95">
            <a:extLst>
              <a:ext uri="{FF2B5EF4-FFF2-40B4-BE49-F238E27FC236}">
                <a16:creationId xmlns:a16="http://schemas.microsoft.com/office/drawing/2014/main" id="{B4896635-13DA-B9CA-D118-852071281F4A}"/>
              </a:ext>
            </a:extLst>
          </p:cNvPr>
          <p:cNvSpPr txBox="1">
            <a:spLocks/>
          </p:cNvSpPr>
          <p:nvPr/>
        </p:nvSpPr>
        <p:spPr>
          <a:xfrm>
            <a:off x="4200030" y="2485017"/>
            <a:ext cx="7760431" cy="37329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The dataset contains financial data of 1000 Bollywood movies.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ZA" sz="2000" dirty="0">
                <a:solidFill>
                  <a:schemeClr val="bg1"/>
                </a:solidFill>
              </a:rPr>
              <a:t> Dataset </a:t>
            </a:r>
            <a:r>
              <a:rPr lang="en-US" sz="2000" dirty="0">
                <a:solidFill>
                  <a:schemeClr val="bg1"/>
                </a:solidFill>
              </a:rPr>
              <a:t>includes movie name, release year, and production budget.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It shows India gross, India net, overseas gross, and worldwide gross of the movie.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Each movie is classified into verdict categories ranging from All Time Blockbuster to Disaster.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The data was cleaned,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formatted, and validated before creating the dashboard.</a:t>
            </a:r>
            <a:endParaRPr lang="en-ZA" sz="2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650B91FA-0F24-DBB7-8C74-5294FF17A931}"/>
              </a:ext>
            </a:extLst>
          </p:cNvPr>
          <p:cNvSpPr txBox="1">
            <a:spLocks/>
          </p:cNvSpPr>
          <p:nvPr/>
        </p:nvSpPr>
        <p:spPr>
          <a:xfrm>
            <a:off x="11687505" y="6217919"/>
            <a:ext cx="545911" cy="5800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1FC6F8-0BCD-47E9-9C64-690771D9C143}" type="slidenum">
              <a:rPr lang="en-US" smtClean="0">
                <a:solidFill>
                  <a:schemeClr val="accent6"/>
                </a:solidFill>
              </a:rPr>
              <a:pPr/>
              <a:t>4</a:t>
            </a:fld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01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804" y="1461070"/>
            <a:ext cx="5624835" cy="580030"/>
          </a:xfrm>
        </p:spPr>
        <p:txBody>
          <a:bodyPr/>
          <a:lstStyle/>
          <a:p>
            <a:r>
              <a:rPr lang="en-US" sz="2400" dirty="0"/>
              <a:t>Tools &amp; techniques used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0" idx="2"/>
            <a:endCxn id="20" idx="2"/>
          </p:cNvCxnSpPr>
          <p:nvPr/>
        </p:nvCxnSpPr>
        <p:spPr>
          <a:xfrm>
            <a:off x="9908919" y="2857306"/>
            <a:ext cx="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36014" y="23438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06436" y="235607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08919" y="238446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238446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3521596"/>
            <a:ext cx="2640803" cy="365125"/>
          </a:xfrm>
        </p:spPr>
        <p:txBody>
          <a:bodyPr/>
          <a:lstStyle/>
          <a:p>
            <a:r>
              <a:rPr lang="en-US" dirty="0"/>
              <a:t>Stacked Column Chart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6871" y="4010135"/>
            <a:ext cx="2640803" cy="558645"/>
          </a:xfrm>
        </p:spPr>
        <p:txBody>
          <a:bodyPr/>
          <a:lstStyle/>
          <a:p>
            <a:r>
              <a:rPr lang="en-IN" dirty="0"/>
              <a:t>for market comparison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3521596"/>
            <a:ext cx="2640803" cy="365125"/>
          </a:xfrm>
        </p:spPr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99636" y="3770788"/>
            <a:ext cx="2640803" cy="441179"/>
          </a:xfrm>
        </p:spPr>
        <p:txBody>
          <a:bodyPr/>
          <a:lstStyle/>
          <a:p>
            <a:r>
              <a:rPr lang="en-IN" dirty="0"/>
              <a:t>for verdict distribution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3521595"/>
            <a:ext cx="2640803" cy="365125"/>
          </a:xfrm>
        </p:spPr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10722" y="3770788"/>
            <a:ext cx="2640803" cy="365125"/>
          </a:xfrm>
        </p:spPr>
        <p:txBody>
          <a:bodyPr/>
          <a:lstStyle/>
          <a:p>
            <a:r>
              <a:rPr lang="en-IN" dirty="0"/>
              <a:t>for top movies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6" y="3516817"/>
            <a:ext cx="2640803" cy="365125"/>
          </a:xfrm>
        </p:spPr>
        <p:txBody>
          <a:bodyPr/>
          <a:lstStyle/>
          <a:p>
            <a:r>
              <a:rPr lang="en-US" dirty="0"/>
              <a:t>Area Chart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6" y="3770787"/>
            <a:ext cx="2640803" cy="365125"/>
          </a:xfrm>
        </p:spPr>
        <p:txBody>
          <a:bodyPr/>
          <a:lstStyle/>
          <a:p>
            <a:r>
              <a:rPr lang="en-IN" dirty="0"/>
              <a:t>for trend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2958" y="6149258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Placeholder 9" descr="A graph with blue and grey squares&#10;&#10;AI-generated content may be incorrect.">
            <a:extLst>
              <a:ext uri="{FF2B5EF4-FFF2-40B4-BE49-F238E27FC236}">
                <a16:creationId xmlns:a16="http://schemas.microsoft.com/office/drawing/2014/main" id="{AABCE2BA-9D41-CD67-88BE-21F0E8CC7E3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1435879" y="2593779"/>
            <a:ext cx="527053" cy="527053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EA6F1A1D-3996-5C4C-E897-71949808479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xfrm>
            <a:off x="4253837" y="2561668"/>
            <a:ext cx="510029" cy="510029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08250C7C-B3DD-6729-20D7-E45B5EA2547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4545" r="4545"/>
          <a:stretch>
            <a:fillRect/>
          </a:stretch>
        </p:blipFill>
        <p:spPr>
          <a:xfrm>
            <a:off x="7115152" y="2534043"/>
            <a:ext cx="565278" cy="565278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0AA0F6A3-7AA3-55D0-4BFD-E175EBD8070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l="9091" r="9091"/>
          <a:stretch>
            <a:fillRect/>
          </a:stretch>
        </p:blipFill>
        <p:spPr>
          <a:xfrm>
            <a:off x="10110558" y="2578432"/>
            <a:ext cx="542400" cy="542400"/>
          </a:xfr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1482271D-99D0-5A30-CCDA-0EF332813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80100" y="433538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E65475-9BDB-5A9A-CCCC-6A72B46DC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4197" y="4376731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 Placeholder 25">
            <a:extLst>
              <a:ext uri="{FF2B5EF4-FFF2-40B4-BE49-F238E27FC236}">
                <a16:creationId xmlns:a16="http://schemas.microsoft.com/office/drawing/2014/main" id="{7793160C-7BEB-997B-552A-C8EBD0A80F0B}"/>
              </a:ext>
            </a:extLst>
          </p:cNvPr>
          <p:cNvSpPr txBox="1">
            <a:spLocks/>
          </p:cNvSpPr>
          <p:nvPr/>
        </p:nvSpPr>
        <p:spPr>
          <a:xfrm>
            <a:off x="2032539" y="532240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 Chart</a:t>
            </a:r>
          </a:p>
        </p:txBody>
      </p:sp>
      <p:sp>
        <p:nvSpPr>
          <p:cNvPr id="46" name="Text Placeholder 25">
            <a:extLst>
              <a:ext uri="{FF2B5EF4-FFF2-40B4-BE49-F238E27FC236}">
                <a16:creationId xmlns:a16="http://schemas.microsoft.com/office/drawing/2014/main" id="{295486B0-6A7A-B008-9048-B510D2ACDB50}"/>
              </a:ext>
            </a:extLst>
          </p:cNvPr>
          <p:cNvSpPr txBox="1">
            <a:spLocks/>
          </p:cNvSpPr>
          <p:nvPr/>
        </p:nvSpPr>
        <p:spPr>
          <a:xfrm>
            <a:off x="7518658" y="530129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Cards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883C982-0CEC-4968-100E-3673FAC2A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540" y="4497347"/>
            <a:ext cx="550485" cy="56768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DF68713-98BC-FE6B-2642-D023914AF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1797" y="4595091"/>
            <a:ext cx="590477" cy="479762"/>
          </a:xfrm>
          <a:prstGeom prst="rect">
            <a:avLst/>
          </a:prstGeom>
        </p:spPr>
      </p:pic>
      <p:sp>
        <p:nvSpPr>
          <p:cNvPr id="54" name="Text Placeholder 27">
            <a:extLst>
              <a:ext uri="{FF2B5EF4-FFF2-40B4-BE49-F238E27FC236}">
                <a16:creationId xmlns:a16="http://schemas.microsoft.com/office/drawing/2014/main" id="{F26B28D5-08F3-CA37-9165-0BCDDCA2ADD9}"/>
              </a:ext>
            </a:extLst>
          </p:cNvPr>
          <p:cNvSpPr txBox="1">
            <a:spLocks/>
          </p:cNvSpPr>
          <p:nvPr/>
        </p:nvSpPr>
        <p:spPr>
          <a:xfrm>
            <a:off x="7503677" y="5555679"/>
            <a:ext cx="2640803" cy="44117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for key KPIs</a:t>
            </a:r>
            <a:endParaRPr lang="en-US" dirty="0"/>
          </a:p>
        </p:txBody>
      </p:sp>
      <p:sp>
        <p:nvSpPr>
          <p:cNvPr id="55" name="Text Placeholder 27">
            <a:extLst>
              <a:ext uri="{FF2B5EF4-FFF2-40B4-BE49-F238E27FC236}">
                <a16:creationId xmlns:a16="http://schemas.microsoft.com/office/drawing/2014/main" id="{2E5201A7-8FB1-8CBC-40D9-06BFBB9E6062}"/>
              </a:ext>
            </a:extLst>
          </p:cNvPr>
          <p:cNvSpPr txBox="1">
            <a:spLocks/>
          </p:cNvSpPr>
          <p:nvPr/>
        </p:nvSpPr>
        <p:spPr>
          <a:xfrm>
            <a:off x="4720769" y="5632025"/>
            <a:ext cx="2640803" cy="44117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interactive </a:t>
            </a:r>
            <a:r>
              <a:rPr lang="en-IN" dirty="0"/>
              <a:t>slicers</a:t>
            </a:r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AD5EC17-A7C8-7653-7B74-B12E72D81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0572" y="435561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3DC34DF-A4FA-A360-C5CE-074CDD281D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968" y="4542935"/>
            <a:ext cx="513989" cy="530570"/>
          </a:xfrm>
          <a:prstGeom prst="rect">
            <a:avLst/>
          </a:prstGeom>
        </p:spPr>
      </p:pic>
      <p:sp>
        <p:nvSpPr>
          <p:cNvPr id="61" name="Text Placeholder 25">
            <a:extLst>
              <a:ext uri="{FF2B5EF4-FFF2-40B4-BE49-F238E27FC236}">
                <a16:creationId xmlns:a16="http://schemas.microsoft.com/office/drawing/2014/main" id="{D4E63489-D736-2370-5A03-17F59B5493C4}"/>
              </a:ext>
            </a:extLst>
          </p:cNvPr>
          <p:cNvSpPr txBox="1">
            <a:spLocks/>
          </p:cNvSpPr>
          <p:nvPr/>
        </p:nvSpPr>
        <p:spPr>
          <a:xfrm>
            <a:off x="4723009" y="5405062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Slicer</a:t>
            </a:r>
          </a:p>
        </p:txBody>
      </p:sp>
      <p:sp>
        <p:nvSpPr>
          <p:cNvPr id="62" name="Text Placeholder 27">
            <a:extLst>
              <a:ext uri="{FF2B5EF4-FFF2-40B4-BE49-F238E27FC236}">
                <a16:creationId xmlns:a16="http://schemas.microsoft.com/office/drawing/2014/main" id="{8358A077-0A43-F73E-7761-602235C5FFC4}"/>
              </a:ext>
            </a:extLst>
          </p:cNvPr>
          <p:cNvSpPr txBox="1">
            <a:spLocks/>
          </p:cNvSpPr>
          <p:nvPr/>
        </p:nvSpPr>
        <p:spPr>
          <a:xfrm>
            <a:off x="2077726" y="5666418"/>
            <a:ext cx="2640803" cy="44117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for trend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32" y="554517"/>
            <a:ext cx="6012653" cy="575890"/>
          </a:xfrm>
        </p:spPr>
        <p:txBody>
          <a:bodyPr/>
          <a:lstStyle/>
          <a:p>
            <a:r>
              <a:rPr lang="en-US" dirty="0"/>
              <a:t>Analysis techniques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0632" y="1224023"/>
            <a:ext cx="3008631" cy="348162"/>
          </a:xfrm>
        </p:spPr>
        <p:txBody>
          <a:bodyPr/>
          <a:lstStyle/>
          <a:p>
            <a:r>
              <a:rPr lang="en-US" dirty="0"/>
              <a:t>Key Method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0632" y="1557398"/>
            <a:ext cx="7598386" cy="636682"/>
          </a:xfrm>
        </p:spPr>
        <p:txBody>
          <a:bodyPr/>
          <a:lstStyle/>
          <a:p>
            <a:r>
              <a:rPr lang="en-ZA" sz="1800" dirty="0"/>
              <a:t>Created Key Metrics Using DAX (Data Analysis Expression)</a:t>
            </a:r>
            <a:endParaRPr lang="en-US" sz="1800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0632" y="2314015"/>
            <a:ext cx="3008631" cy="348162"/>
          </a:xfrm>
        </p:spPr>
        <p:txBody>
          <a:bodyPr/>
          <a:lstStyle/>
          <a:p>
            <a:r>
              <a:rPr lang="en-US" dirty="0"/>
              <a:t>Key Metrics Used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40631" y="2617569"/>
            <a:ext cx="7760431" cy="368591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800" dirty="0"/>
              <a:t>Total Movies, Total Budget, Total Worldwide Gross, Profit%, Loss%, Profit Movies Count, Loss Movies Count, Average ROI%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800" dirty="0"/>
              <a:t>Movie Verdict Distribution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800" dirty="0"/>
              <a:t>India Gross vs Worldwide Gross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800" dirty="0"/>
              <a:t>Top 10 Highest Grossing Movies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800" dirty="0"/>
              <a:t>Top 10 High Budget Movies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800" dirty="0"/>
              <a:t>Cumulative Budget by Year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800" dirty="0"/>
              <a:t>Worldwide Gross by Year​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7504" y="6101641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538" y="1838163"/>
            <a:ext cx="5824073" cy="58002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Key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6" y="6112399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40">
            <a:extLst>
              <a:ext uri="{FF2B5EF4-FFF2-40B4-BE49-F238E27FC236}">
                <a16:creationId xmlns:a16="http://schemas.microsoft.com/office/drawing/2014/main" id="{25FF66C4-C6D9-BFA7-2EEB-B937B647F4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03325" y="2642501"/>
            <a:ext cx="8288562" cy="276739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Not all high-budget movies are profitable.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Overseas revenue plays a major role in success.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Majority of movies face moderate to high financial risk.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Strategic budgeting improves chances of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015B0-472D-4B2D-0268-43674287B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129FE13-AB05-39AD-17A2-C4045211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447" y="1590738"/>
            <a:ext cx="5824073" cy="58002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819E6-7293-9461-EB51-ED7E31FD1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534" y="6277971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119E0-04DA-9095-649C-B4C50652550E}"/>
              </a:ext>
            </a:extLst>
          </p:cNvPr>
          <p:cNvSpPr>
            <a:spLocks noGrp="1" noChangeArrowheads="1"/>
          </p:cNvSpPr>
          <p:nvPr>
            <p:ph type="body" sz="quarter" idx="22"/>
          </p:nvPr>
        </p:nvSpPr>
        <p:spPr bwMode="auto">
          <a:xfrm>
            <a:off x="1487487" y="2614303"/>
            <a:ext cx="9582132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dashboard provides a comprehensive financial overview of movies.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Helps producers and investors evaluate performance and risk.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visualization simplifies complex financial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This analysis supports informed decision-making in movie production.</a:t>
            </a:r>
          </a:p>
        </p:txBody>
      </p:sp>
    </p:spTree>
    <p:extLst>
      <p:ext uri="{BB962C8B-B14F-4D97-AF65-F5344CB8AC3E}">
        <p14:creationId xmlns:p14="http://schemas.microsoft.com/office/powerpoint/2010/main" val="98130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0C58E-2925-D1CE-3798-205A80FC0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3514E433-CD17-C6B6-F506-95705D1F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447" y="1934983"/>
            <a:ext cx="5824073" cy="58002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Future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FA6A-4B1E-0CAC-33BC-071E501C1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746" y="6123157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40">
            <a:extLst>
              <a:ext uri="{FF2B5EF4-FFF2-40B4-BE49-F238E27FC236}">
                <a16:creationId xmlns:a16="http://schemas.microsoft.com/office/drawing/2014/main" id="{B8A0DE08-DE46-14EC-63DD-9046700F97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095204" y="2725773"/>
            <a:ext cx="9746427" cy="2767398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Include OTT revenue and satellite rights data.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Add genre-wise and actor-wise analysis.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Perform predictive analysis for future movie success.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Automate real-time data updates.</a:t>
            </a:r>
          </a:p>
        </p:txBody>
      </p:sp>
    </p:spTree>
    <p:extLst>
      <p:ext uri="{BB962C8B-B14F-4D97-AF65-F5344CB8AC3E}">
        <p14:creationId xmlns:p14="http://schemas.microsoft.com/office/powerpoint/2010/main" val="479925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529</TotalTime>
  <Words>386</Words>
  <Application>Microsoft Office PowerPoint</Application>
  <PresentationFormat>Widescreen</PresentationFormat>
  <Paragraphs>75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 Bold</vt:lpstr>
      <vt:lpstr>Courier New</vt:lpstr>
      <vt:lpstr>Daytona Pro Light</vt:lpstr>
      <vt:lpstr>Wingdings</vt:lpstr>
      <vt:lpstr>Office Theme</vt:lpstr>
      <vt:lpstr>Movie Performance &amp; Profitability Analysis</vt:lpstr>
      <vt:lpstr>INTRODUCTION</vt:lpstr>
      <vt:lpstr>Problem statement</vt:lpstr>
      <vt:lpstr>Dataset overview</vt:lpstr>
      <vt:lpstr>Tools &amp; techniques used</vt:lpstr>
      <vt:lpstr>Analysis techniques</vt:lpstr>
      <vt:lpstr>Key insights</vt:lpstr>
      <vt:lpstr>conclusion</vt:lpstr>
      <vt:lpstr>Future scope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jayashree.arumugham18@outlook.com</dc:creator>
  <cp:lastModifiedBy>jayashree.arumugham18@outlook.com</cp:lastModifiedBy>
  <cp:revision>2</cp:revision>
  <dcterms:created xsi:type="dcterms:W3CDTF">2026-02-05T02:31:36Z</dcterms:created>
  <dcterms:modified xsi:type="dcterms:W3CDTF">2026-02-17T04:38:22Z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